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6"/>
  </p:notesMasterIdLst>
  <p:handoutMasterIdLst>
    <p:handoutMasterId r:id="rId37"/>
  </p:handoutMasterIdLst>
  <p:sldIdLst>
    <p:sldId id="503" r:id="rId2"/>
    <p:sldId id="276" r:id="rId3"/>
    <p:sldId id="603" r:id="rId4"/>
    <p:sldId id="606" r:id="rId5"/>
    <p:sldId id="607" r:id="rId6"/>
    <p:sldId id="608" r:id="rId7"/>
    <p:sldId id="609" r:id="rId8"/>
    <p:sldId id="610" r:id="rId9"/>
    <p:sldId id="611" r:id="rId10"/>
    <p:sldId id="612" r:id="rId11"/>
    <p:sldId id="613" r:id="rId12"/>
    <p:sldId id="614" r:id="rId13"/>
    <p:sldId id="616" r:id="rId14"/>
    <p:sldId id="617" r:id="rId15"/>
    <p:sldId id="618" r:id="rId16"/>
    <p:sldId id="619" r:id="rId17"/>
    <p:sldId id="620" r:id="rId18"/>
    <p:sldId id="621" r:id="rId19"/>
    <p:sldId id="622" r:id="rId20"/>
    <p:sldId id="623" r:id="rId21"/>
    <p:sldId id="624" r:id="rId22"/>
    <p:sldId id="625" r:id="rId23"/>
    <p:sldId id="626" r:id="rId24"/>
    <p:sldId id="627" r:id="rId25"/>
    <p:sldId id="629" r:id="rId26"/>
    <p:sldId id="628" r:id="rId27"/>
    <p:sldId id="630" r:id="rId28"/>
    <p:sldId id="631" r:id="rId29"/>
    <p:sldId id="632" r:id="rId30"/>
    <p:sldId id="633" r:id="rId31"/>
    <p:sldId id="634" r:id="rId32"/>
    <p:sldId id="602" r:id="rId33"/>
    <p:sldId id="504" r:id="rId34"/>
    <p:sldId id="50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Правила при създаване на презентация" id="{2F1C1310-0ADB-47E8-8DF5-7814D905ECBB}">
          <p14:sldIdLst>
            <p14:sldId id="603"/>
            <p14:sldId id="606"/>
            <p14:sldId id="607"/>
            <p14:sldId id="608"/>
            <p14:sldId id="609"/>
          </p14:sldIdLst>
        </p14:section>
        <p14:section name="Структура на компютърна презентация" id="{1B0DC651-2A99-4012-AF66-EF3DDB6142A3}">
          <p14:sldIdLst>
            <p14:sldId id="610"/>
            <p14:sldId id="611"/>
            <p14:sldId id="612"/>
          </p14:sldIdLst>
        </p14:section>
        <p14:section name="Създаване на компютърна презентация" id="{A302296E-454E-494B-94E6-54911C804E7B}">
          <p14:sldIdLst>
            <p14:sldId id="613"/>
            <p14:sldId id="614"/>
            <p14:sldId id="616"/>
            <p14:sldId id="617"/>
            <p14:sldId id="618"/>
            <p14:sldId id="619"/>
          </p14:sldIdLst>
        </p14:section>
        <p14:section name="Вмъкване и форматиране на графични обекти и изображения" id="{4E9CCFCA-AB25-476C-8E3F-C42A5BBCD604}">
          <p14:sldIdLst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  <p14:sldId id="629"/>
            <p14:sldId id="628"/>
            <p14:sldId id="630"/>
            <p14:sldId id="631"/>
            <p14:sldId id="632"/>
            <p14:sldId id="633"/>
            <p14:sldId id="634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D3CB"/>
    <a:srgbClr val="FFFFFF"/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03" autoAdjust="0"/>
    <p:restoredTop sz="96395" autoAdjust="0"/>
  </p:normalViewPr>
  <p:slideViewPr>
    <p:cSldViewPr showGuides="1">
      <p:cViewPr varScale="1">
        <p:scale>
          <a:sx n="115" d="100"/>
          <a:sy n="115" d="100"/>
        </p:scale>
        <p:origin x="288" y="10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11.10.2023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gif>
</file>

<file path=ppt/media/image42.png>
</file>

<file path=ppt/media/image43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 smtClean="0"/>
              <a:t>Работна група </a:t>
            </a:r>
            <a:r>
              <a:rPr lang="bg-BG" smtClean="0"/>
              <a:t>"Образование по програмиране и ИТ"</a:t>
            </a:r>
            <a:r>
              <a:rPr lang="bg-BG" sz="1100" smtClean="0"/>
              <a:t>, с подкрепата на </a:t>
            </a:r>
            <a:r>
              <a:rPr lang="en-US" sz="1100" smtClean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9522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 smtClean="0"/>
              <a:t>Работна група </a:t>
            </a:r>
            <a:r>
              <a:rPr lang="bg-BG" smtClean="0"/>
              <a:t>"Образование по програмиране и ИТ"</a:t>
            </a:r>
            <a:r>
              <a:rPr lang="bg-BG" sz="1100" smtClean="0"/>
              <a:t>, с подкрепата на </a:t>
            </a:r>
            <a:r>
              <a:rPr lang="en-US" sz="1100" smtClean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19692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 smtClean="0"/>
              <a:t>Работна група </a:t>
            </a:r>
            <a:r>
              <a:rPr lang="bg-BG" smtClean="0"/>
              <a:t>"Образование по програмиране и ИТ"</a:t>
            </a:r>
            <a:r>
              <a:rPr lang="bg-BG" sz="1100" smtClean="0"/>
              <a:t>, с подкрепата на </a:t>
            </a:r>
            <a:r>
              <a:rPr lang="en-US" sz="1100" smtClean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48561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10/11/2023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hyperlink" Target="https://github.com/BG-IT-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470A4D1-1E62-4535-9EF6-4AC79EB4600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5" b="2545"/>
          <a:stretch/>
        </p:blipFill>
        <p:spPr>
          <a:xfrm>
            <a:off x="6390123" y="3400017"/>
            <a:ext cx="5248260" cy="2188983"/>
          </a:xfrm>
        </p:spPr>
      </p:pic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691000" y="5698189"/>
            <a:ext cx="5947382" cy="374236"/>
          </a:xfrm>
        </p:spPr>
        <p:txBody>
          <a:bodyPr>
            <a:noAutofit/>
          </a:bodyPr>
          <a:lstStyle/>
          <a:p>
            <a:r>
              <a:rPr lang="bg-BG" sz="1500" dirty="0"/>
              <a:t>Курс </a:t>
            </a:r>
            <a:r>
              <a:rPr lang="bg-BG" sz="1500" dirty="0" smtClean="0"/>
              <a:t>„</a:t>
            </a:r>
            <a:r>
              <a:rPr lang="ru-RU" sz="1500" dirty="0"/>
              <a:t>Създаване на презентация и форматиране на графични обекти</a:t>
            </a:r>
            <a:r>
              <a:rPr lang="bg-BG" sz="1500" dirty="0" smtClean="0"/>
              <a:t>"</a:t>
            </a:r>
            <a:endParaRPr lang="en-US" sz="1500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4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Работна група "Образование по програмиране и ИТ"</a:t>
            </a:r>
          </a:p>
          <a:p>
            <a:r>
              <a:rPr lang="bg-BG" dirty="0"/>
              <a:t>Свободно учебно съдържание за учители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bg-BG"/>
              <a:t>Свободни учебни ресурси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46" y="3024977"/>
            <a:ext cx="1769683" cy="82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091000" y="1121143"/>
            <a:ext cx="9904234" cy="5546589"/>
          </a:xfrm>
        </p:spPr>
        <p:txBody>
          <a:bodyPr>
            <a:normAutofit fontScale="92500" lnSpcReduction="20000"/>
          </a:bodyPr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Първи слайд</a:t>
            </a:r>
            <a:r>
              <a:rPr lang="bg-BG" dirty="0" smtClean="0"/>
              <a:t>:</a:t>
            </a:r>
          </a:p>
          <a:p>
            <a:pPr lvl="1"/>
            <a:r>
              <a:rPr lang="bg-BG" b="1" dirty="0" smtClean="0"/>
              <a:t>Заглавие</a:t>
            </a:r>
            <a:r>
              <a:rPr lang="bg-BG" dirty="0" smtClean="0"/>
              <a:t> </a:t>
            </a:r>
            <a:r>
              <a:rPr lang="bg-BG" dirty="0"/>
              <a:t>на презентацията</a:t>
            </a:r>
            <a:endParaRPr lang="bg-BG" dirty="0" smtClean="0"/>
          </a:p>
          <a:p>
            <a:pPr lvl="1"/>
            <a:r>
              <a:rPr lang="bg-BG" b="1" dirty="0" smtClean="0"/>
              <a:t>Кратко</a:t>
            </a:r>
            <a:r>
              <a:rPr lang="bg-BG" dirty="0" smtClean="0"/>
              <a:t> и </a:t>
            </a:r>
            <a:r>
              <a:rPr lang="bg-BG" b="1" dirty="0" smtClean="0"/>
              <a:t>ясно</a:t>
            </a:r>
            <a:r>
              <a:rPr lang="bg-BG" dirty="0" smtClean="0"/>
              <a:t> без използване на съкращения</a:t>
            </a:r>
          </a:p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Втори слайд</a:t>
            </a:r>
            <a:r>
              <a:rPr lang="bg-BG" dirty="0" smtClean="0"/>
              <a:t>:</a:t>
            </a:r>
          </a:p>
          <a:p>
            <a:pPr lvl="1"/>
            <a:r>
              <a:rPr lang="bg-BG" b="1" dirty="0" smtClean="0"/>
              <a:t>Съдържание</a:t>
            </a:r>
            <a:r>
              <a:rPr lang="bg-BG" dirty="0" smtClean="0"/>
              <a:t> </a:t>
            </a:r>
            <a:r>
              <a:rPr lang="bg-BG" dirty="0"/>
              <a:t>на презентацията</a:t>
            </a:r>
            <a:endParaRPr lang="bg-BG" dirty="0" smtClean="0"/>
          </a:p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Всички следващи основни слайдове</a:t>
            </a:r>
            <a:r>
              <a:rPr lang="bg-BG" dirty="0" smtClean="0"/>
              <a:t>:</a:t>
            </a:r>
          </a:p>
          <a:p>
            <a:pPr lvl="1"/>
            <a:r>
              <a:rPr lang="bg-BG" b="1" dirty="0" smtClean="0"/>
              <a:t>Информация</a:t>
            </a:r>
            <a:r>
              <a:rPr lang="bg-BG" dirty="0" smtClean="0"/>
              <a:t> по темата</a:t>
            </a:r>
          </a:p>
          <a:p>
            <a:pPr lvl="1"/>
            <a:r>
              <a:rPr lang="bg-BG" dirty="0" smtClean="0"/>
              <a:t>Използват се </a:t>
            </a:r>
            <a:r>
              <a:rPr lang="bg-BG" b="1" dirty="0" smtClean="0"/>
              <a:t>графични обекти</a:t>
            </a:r>
            <a:r>
              <a:rPr lang="bg-BG" dirty="0" smtClean="0"/>
              <a:t>, за да пояснят текста</a:t>
            </a:r>
          </a:p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Последен слайд</a:t>
            </a:r>
            <a:r>
              <a:rPr lang="bg-BG" dirty="0" smtClean="0"/>
              <a:t>:</a:t>
            </a:r>
          </a:p>
          <a:p>
            <a:pPr lvl="1"/>
            <a:r>
              <a:rPr lang="bg-BG" b="1" dirty="0" smtClean="0"/>
              <a:t>Обобщение</a:t>
            </a:r>
            <a:r>
              <a:rPr lang="bg-BG" dirty="0" smtClean="0"/>
              <a:t> на презентацията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презентация </a:t>
            </a:r>
            <a:r>
              <a:rPr lang="bg-BG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9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Създаване на компютърна </a:t>
            </a:r>
            <a:r>
              <a:rPr lang="bg-BG" dirty="0" smtClean="0"/>
              <a:t>презентация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500" y="729000"/>
            <a:ext cx="6795000" cy="3805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0351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Създаване на презентация в </a:t>
            </a:r>
            <a:r>
              <a:rPr lang="en-US" dirty="0" smtClean="0"/>
              <a:t>PowerPoint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8"/>
          <a:stretch/>
        </p:blipFill>
        <p:spPr>
          <a:xfrm>
            <a:off x="-1732" y="1097709"/>
            <a:ext cx="12193731" cy="5796291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5691000" y="3564000"/>
            <a:ext cx="5715000" cy="1575000"/>
          </a:xfrm>
          <a:prstGeom prst="wedgeRoundRectCallout">
            <a:avLst>
              <a:gd name="adj1" fmla="val -56456"/>
              <a:gd name="adj2" fmla="val -9618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създадем нова презентация без никакъв шаблон, избираме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Blank Presentation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2248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Дизайн</a:t>
            </a:r>
            <a:r>
              <a:rPr lang="bg-BG" dirty="0" smtClean="0"/>
              <a:t> – </a:t>
            </a:r>
            <a:r>
              <a:rPr lang="bg-BG" b="1" dirty="0" smtClean="0"/>
              <a:t>съчетанието</a:t>
            </a:r>
            <a:r>
              <a:rPr lang="bg-BG" dirty="0" smtClean="0"/>
              <a:t> и </a:t>
            </a:r>
            <a:r>
              <a:rPr lang="bg-BG" b="1" dirty="0" smtClean="0"/>
              <a:t>оформянето</a:t>
            </a:r>
            <a:r>
              <a:rPr lang="bg-BG" dirty="0" smtClean="0"/>
              <a:t> на елементи в слайдовете на презентация</a:t>
            </a:r>
          </a:p>
          <a:p>
            <a:pPr lvl="1"/>
            <a:r>
              <a:rPr lang="bg-BG" dirty="0" smtClean="0"/>
              <a:t>Определя се от </a:t>
            </a:r>
            <a:r>
              <a:rPr lang="bg-BG" b="1" dirty="0" smtClean="0"/>
              <a:t>темата</a:t>
            </a:r>
            <a:r>
              <a:rPr lang="bg-BG" dirty="0" smtClean="0"/>
              <a:t> и </a:t>
            </a:r>
            <a:r>
              <a:rPr lang="bg-BG" b="1" dirty="0" smtClean="0"/>
              <a:t>целта</a:t>
            </a:r>
            <a:r>
              <a:rPr lang="bg-BG" dirty="0" smtClean="0"/>
              <a:t> на презентацията</a:t>
            </a:r>
          </a:p>
          <a:p>
            <a:r>
              <a:rPr lang="bg-BG" dirty="0" smtClean="0"/>
              <a:t>Задава се от </a:t>
            </a:r>
            <a:r>
              <a:rPr lang="bg-BG" b="1" dirty="0" smtClean="0"/>
              <a:t>пане</a:t>
            </a:r>
            <a:r>
              <a:rPr lang="bg-BG" b="1" dirty="0"/>
              <a:t>л</a:t>
            </a:r>
            <a:r>
              <a:rPr lang="bg-BG" b="1" dirty="0" smtClean="0"/>
              <a:t>а</a:t>
            </a:r>
            <a:r>
              <a:rPr lang="bg-BG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Themes</a:t>
            </a:r>
            <a:r>
              <a:rPr lang="en-US" dirty="0" smtClean="0"/>
              <a:t> </a:t>
            </a:r>
            <a:r>
              <a:rPr lang="bg-BG" dirty="0" smtClean="0"/>
              <a:t>в </a:t>
            </a:r>
            <a:r>
              <a:rPr lang="bg-BG" b="1" dirty="0" smtClean="0"/>
              <a:t>менюто</a:t>
            </a:r>
            <a:r>
              <a:rPr lang="bg-BG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Design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Дизайн на презентация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720" y="4397253"/>
            <a:ext cx="6354560" cy="19333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9636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000" y="1674000"/>
            <a:ext cx="5895000" cy="5050890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bg-BG" b="1" dirty="0" smtClean="0"/>
              <a:t>Структура на оформление на елементи </a:t>
            </a:r>
            <a:r>
              <a:rPr lang="bg-BG" dirty="0" smtClean="0"/>
              <a:t>– задава структурата на даден слайд</a:t>
            </a:r>
          </a:p>
          <a:p>
            <a:pPr lvl="1">
              <a:spcAft>
                <a:spcPts val="1200"/>
              </a:spcAft>
            </a:pPr>
            <a:r>
              <a:rPr lang="bg-BG" dirty="0" smtClean="0"/>
              <a:t>Изборът зависи от съдържанието на слайда</a:t>
            </a:r>
            <a:endParaRPr lang="en-US" dirty="0" smtClean="0"/>
          </a:p>
          <a:p>
            <a:pPr>
              <a:spcAft>
                <a:spcPts val="1200"/>
              </a:spcAft>
            </a:pPr>
            <a:r>
              <a:rPr lang="bg-BG" dirty="0" smtClean="0"/>
              <a:t>Задава се от </a:t>
            </a:r>
            <a:r>
              <a:rPr lang="en-US" b="1" dirty="0" smtClean="0">
                <a:solidFill>
                  <a:schemeClr val="bg1"/>
                </a:solidFill>
              </a:rPr>
              <a:t>Layout</a:t>
            </a:r>
            <a:r>
              <a:rPr lang="en-US" dirty="0" smtClean="0"/>
              <a:t> </a:t>
            </a:r>
            <a:r>
              <a:rPr lang="bg-BG" dirty="0" smtClean="0"/>
              <a:t>от </a:t>
            </a:r>
            <a:r>
              <a:rPr lang="bg-BG" b="1" dirty="0" smtClean="0"/>
              <a:t>панела</a:t>
            </a:r>
            <a:r>
              <a:rPr lang="bg-BG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Slides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Структура на оформление на елементи 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604358" y="1764000"/>
            <a:ext cx="5130000" cy="4375588"/>
            <a:chOff x="3806709" y="2169000"/>
            <a:chExt cx="4858428" cy="41439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06709" y="2169000"/>
              <a:ext cx="4858428" cy="4143953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sp>
          <p:nvSpPr>
            <p:cNvPr id="6" name="Rectangle 5"/>
            <p:cNvSpPr/>
            <p:nvPr/>
          </p:nvSpPr>
          <p:spPr bwMode="auto">
            <a:xfrm>
              <a:off x="5198731" y="2688476"/>
              <a:ext cx="3285000" cy="3105000"/>
            </a:xfrm>
            <a:prstGeom prst="rect">
              <a:avLst/>
            </a:prstGeom>
            <a:noFill/>
            <a:ln w="3810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4986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Слайд се добавя с </a:t>
            </a:r>
            <a:r>
              <a:rPr lang="bg-BG" b="1" dirty="0" smtClean="0"/>
              <a:t>бутона </a:t>
            </a:r>
            <a:r>
              <a:rPr lang="en-US" b="1" dirty="0" smtClean="0">
                <a:solidFill>
                  <a:schemeClr val="bg1"/>
                </a:solidFill>
              </a:rPr>
              <a:t>New Slide </a:t>
            </a:r>
            <a:r>
              <a:rPr lang="bg-BG" dirty="0" smtClean="0"/>
              <a:t>от </a:t>
            </a:r>
            <a:r>
              <a:rPr lang="bg-BG" b="1" dirty="0" smtClean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Slides</a:t>
            </a:r>
            <a:r>
              <a:rPr lang="en-US" b="1" dirty="0" smtClean="0"/>
              <a:t> </a:t>
            </a:r>
            <a:r>
              <a:rPr lang="bg-BG" dirty="0" smtClean="0"/>
              <a:t>в </a:t>
            </a:r>
            <a:r>
              <a:rPr lang="bg-BG" b="1" dirty="0" smtClean="0"/>
              <a:t>менюто </a:t>
            </a:r>
            <a:r>
              <a:rPr lang="en-US" b="1" dirty="0" smtClean="0">
                <a:solidFill>
                  <a:schemeClr val="bg1"/>
                </a:solidFill>
              </a:rPr>
              <a:t>Home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Добавяне на слайд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315" y="1997125"/>
            <a:ext cx="4258269" cy="46583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917456" y="2275507"/>
            <a:ext cx="3113544" cy="4379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119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3"/>
          <a:stretch/>
        </p:blipFill>
        <p:spPr>
          <a:xfrm>
            <a:off x="0" y="1098201"/>
            <a:ext cx="12192000" cy="579579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Запазване на документ в </a:t>
            </a:r>
            <a:r>
              <a:rPr lang="en-US" dirty="0" smtClean="0"/>
              <a:t>PowerPoint</a:t>
            </a:r>
            <a:endParaRPr lang="en-US" dirty="0"/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1011000" y="2889000"/>
            <a:ext cx="5895000" cy="1665000"/>
          </a:xfrm>
          <a:prstGeom prst="wedgeRoundRectCallout">
            <a:avLst>
              <a:gd name="adj1" fmla="val -61860"/>
              <a:gd name="adj2" fmla="val -13718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Както при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Word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Excel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отваряме менюто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съответната команда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запазване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458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04175"/>
          </a:xfrm>
        </p:spPr>
        <p:txBody>
          <a:bodyPr/>
          <a:lstStyle/>
          <a:p>
            <a:r>
              <a:rPr lang="bg-BG" dirty="0"/>
              <a:t>Вмъкване и форматиране на графични обекти и </a:t>
            </a:r>
            <a:r>
              <a:rPr lang="bg-BG" dirty="0" smtClean="0"/>
              <a:t>изображения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FFFF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159" y="1404000"/>
            <a:ext cx="2539682" cy="25396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232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Графичните изображения могат да се вмъкнат от:</a:t>
            </a:r>
          </a:p>
          <a:p>
            <a:pPr lvl="1"/>
            <a:r>
              <a:rPr lang="bg-BG" dirty="0" smtClean="0"/>
              <a:t>Файловата система на компютъра</a:t>
            </a:r>
          </a:p>
          <a:p>
            <a:pPr lvl="1"/>
            <a:r>
              <a:rPr lang="bg-BG" dirty="0" smtClean="0"/>
              <a:t>Интернет</a:t>
            </a:r>
          </a:p>
          <a:p>
            <a:r>
              <a:rPr lang="bg-BG" dirty="0" smtClean="0"/>
              <a:t>Вмъкват се от </a:t>
            </a:r>
            <a:r>
              <a:rPr lang="bg-BG" b="1" dirty="0" smtClean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Images</a:t>
            </a:r>
            <a:r>
              <a:rPr lang="en-US" b="1" dirty="0" smtClean="0"/>
              <a:t> </a:t>
            </a:r>
            <a:r>
              <a:rPr lang="bg-BG" dirty="0" smtClean="0"/>
              <a:t>в </a:t>
            </a:r>
            <a:r>
              <a:rPr lang="bg-BG" b="1" dirty="0" smtClean="0"/>
              <a:t>менюто </a:t>
            </a:r>
            <a:r>
              <a:rPr lang="en-US" b="1" dirty="0" smtClean="0">
                <a:solidFill>
                  <a:schemeClr val="bg1"/>
                </a:solidFill>
              </a:rPr>
              <a:t>Insert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Вмъкване на 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000" y="4266182"/>
            <a:ext cx="5310000" cy="223976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2399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</a:t>
            </a:r>
            <a:r>
              <a:rPr lang="bg-BG" dirty="0" smtClean="0"/>
              <a:t>на изображения от компютъра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35"/>
          <a:stretch/>
        </p:blipFill>
        <p:spPr>
          <a:xfrm>
            <a:off x="0" y="1067617"/>
            <a:ext cx="12192000" cy="5799527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056000" y="2484000"/>
            <a:ext cx="5130000" cy="1260000"/>
          </a:xfrm>
          <a:prstGeom prst="wedgeRoundRectCallout">
            <a:avLst>
              <a:gd name="adj1" fmla="val -52204"/>
              <a:gd name="adj2" fmla="val -971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качим снимка от компютъра, избираме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Pictures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874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 smtClean="0"/>
              <a:t>Правила при създаване на презентация</a:t>
            </a:r>
          </a:p>
          <a:p>
            <a:r>
              <a:rPr lang="bg-BG" dirty="0" smtClean="0"/>
              <a:t>Структура на компютърна презентация</a:t>
            </a:r>
          </a:p>
          <a:p>
            <a:r>
              <a:rPr lang="bg-BG" dirty="0" smtClean="0"/>
              <a:t>Създаване на компютърна презентация</a:t>
            </a:r>
          </a:p>
          <a:p>
            <a:r>
              <a:rPr lang="bg-BG" dirty="0" smtClean="0"/>
              <a:t>Вмъкване и форматиране на графични обекти и изображения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2"/>
          <a:stretch/>
        </p:blipFill>
        <p:spPr>
          <a:xfrm>
            <a:off x="0" y="1064574"/>
            <a:ext cx="12192000" cy="5792850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5691000" y="4554000"/>
            <a:ext cx="6165000" cy="1755000"/>
          </a:xfrm>
          <a:prstGeom prst="wedgeRoundRectCallout">
            <a:avLst>
              <a:gd name="adj1" fmla="val -44640"/>
              <a:gd name="adj2" fmla="val -7527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 се диалогов прозорец, в който трябва да изберете коя снимка да качите в презентацията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843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1855"/>
            <a:ext cx="12192000" cy="6858001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191000" y="2619000"/>
            <a:ext cx="3645000" cy="1260000"/>
          </a:xfrm>
          <a:prstGeom prst="wedgeRoundRectCallout">
            <a:avLst>
              <a:gd name="adj1" fmla="val 81796"/>
              <a:gd name="adj2" fmla="val 10397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Избраната снимка се зарежда на слайда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424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</a:t>
            </a:r>
            <a:r>
              <a:rPr lang="bg-BG" dirty="0" smtClean="0"/>
              <a:t>интернет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03"/>
          <a:stretch/>
        </p:blipFill>
        <p:spPr>
          <a:xfrm>
            <a:off x="0" y="1061856"/>
            <a:ext cx="12192000" cy="5877144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371000" y="2484000"/>
            <a:ext cx="5400000" cy="1260000"/>
          </a:xfrm>
          <a:prstGeom prst="wedgeRoundRectCallout">
            <a:avLst>
              <a:gd name="adj1" fmla="val -52204"/>
              <a:gd name="adj2" fmla="val -971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качим снимка от интернет, избираме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Online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Pictures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3402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интернет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35"/>
          <a:stretch/>
        </p:blipFill>
        <p:spPr>
          <a:xfrm>
            <a:off x="984" y="1056149"/>
            <a:ext cx="12191016" cy="5846995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66000" y="1134000"/>
            <a:ext cx="6570000" cy="1440000"/>
          </a:xfrm>
          <a:prstGeom prst="wedgeRoundRectCallout">
            <a:avLst>
              <a:gd name="adj1" fmla="val 33446"/>
              <a:gd name="adj2" fmla="val 8270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 се диалогов прозорец, в който директно от интернет търсите и избирате желаното от вас изображение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417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При щракване върху снимка, тя се огражда с рамка с водачи в ъглитие и средите</a:t>
            </a:r>
          </a:p>
          <a:p>
            <a:r>
              <a:rPr lang="bg-BG" dirty="0" smtClean="0"/>
              <a:t>Чрез влачене на мишката тези водачи променят размера на изображението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Оразмеряване на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468" y="3600762"/>
            <a:ext cx="4887964" cy="3136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29580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Графичните изображения в </a:t>
            </a:r>
            <a:r>
              <a:rPr lang="en-US" b="1" dirty="0" smtClean="0"/>
              <a:t>PowerPoint</a:t>
            </a:r>
            <a:r>
              <a:rPr lang="en-US" dirty="0" smtClean="0"/>
              <a:t> </a:t>
            </a:r>
            <a:r>
              <a:rPr lang="bg-BG" dirty="0" smtClean="0"/>
              <a:t>се форматират в </a:t>
            </a:r>
            <a:r>
              <a:rPr lang="bg-BG" b="1" dirty="0" smtClean="0"/>
              <a:t>менюто </a:t>
            </a:r>
            <a:r>
              <a:rPr lang="en-US" b="1" dirty="0" smtClean="0">
                <a:solidFill>
                  <a:schemeClr val="bg1"/>
                </a:solidFill>
              </a:rPr>
              <a:t>Format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 smtClean="0"/>
              <a:t>Снимката за форматиране </a:t>
            </a:r>
            <a:r>
              <a:rPr lang="bg-BG" b="1" dirty="0" smtClean="0"/>
              <a:t>трябва да бъде маркирана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Форматиране на </a:t>
            </a:r>
            <a:r>
              <a:rPr lang="bg-BG" dirty="0" smtClean="0"/>
              <a:t>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16" y="4554000"/>
            <a:ext cx="11698369" cy="92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0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От </a:t>
            </a:r>
            <a:r>
              <a:rPr lang="bg-BG" b="1" dirty="0" smtClean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Adjust</a:t>
            </a:r>
            <a:r>
              <a:rPr lang="en-US" b="1" dirty="0" smtClean="0"/>
              <a:t> </a:t>
            </a:r>
            <a:r>
              <a:rPr lang="bg-BG" dirty="0" smtClean="0"/>
              <a:t>можете да:</a:t>
            </a:r>
          </a:p>
          <a:p>
            <a:pPr lvl="1"/>
            <a:r>
              <a:rPr lang="bg-BG" dirty="0" smtClean="0"/>
              <a:t>Задавате </a:t>
            </a:r>
            <a:r>
              <a:rPr lang="bg-BG" dirty="0"/>
              <a:t>на </a:t>
            </a:r>
            <a:r>
              <a:rPr lang="bg-BG" b="1" dirty="0"/>
              <a:t>различни корекции </a:t>
            </a:r>
            <a:r>
              <a:rPr lang="bg-BG" dirty="0"/>
              <a:t>(яркост, контраст</a:t>
            </a:r>
            <a:r>
              <a:rPr lang="bg-BG" dirty="0" smtClean="0"/>
              <a:t>...)</a:t>
            </a:r>
          </a:p>
          <a:p>
            <a:pPr lvl="1"/>
            <a:r>
              <a:rPr lang="bg-BG" b="1" dirty="0" smtClean="0"/>
              <a:t>Промените цвета </a:t>
            </a:r>
            <a:r>
              <a:rPr lang="bg-BG" dirty="0" smtClean="0"/>
              <a:t>на изображението</a:t>
            </a:r>
          </a:p>
          <a:p>
            <a:pPr lvl="1"/>
            <a:r>
              <a:rPr lang="bg-BG" b="1" dirty="0" smtClean="0"/>
              <a:t>Добавяте на ефекти</a:t>
            </a:r>
          </a:p>
          <a:p>
            <a:pPr lvl="1"/>
            <a:r>
              <a:rPr lang="bg-BG" b="1" dirty="0" smtClean="0"/>
              <a:t>Компресирате</a:t>
            </a:r>
            <a:r>
              <a:rPr lang="bg-BG" dirty="0" smtClean="0"/>
              <a:t>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Adjust </a:t>
            </a:r>
            <a:r>
              <a:rPr lang="bg-BG" dirty="0" smtClean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569" y="4959000"/>
            <a:ext cx="5111761" cy="128142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672668" y="4958999"/>
            <a:ext cx="899999" cy="103500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72626" y="4959001"/>
            <a:ext cx="585001" cy="103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154027" y="4958939"/>
            <a:ext cx="661973" cy="103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816000" y="4958939"/>
            <a:ext cx="1839330" cy="36006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118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Picture Styles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bg-BG" dirty="0"/>
              <a:t>можете да</a:t>
            </a:r>
            <a:r>
              <a:rPr lang="bg-BG" dirty="0" smtClean="0"/>
              <a:t>:</a:t>
            </a:r>
          </a:p>
          <a:p>
            <a:pPr lvl="1"/>
            <a:r>
              <a:rPr lang="bg-BG" b="1" dirty="0" smtClean="0"/>
              <a:t>Форматирате рамката </a:t>
            </a:r>
            <a:r>
              <a:rPr lang="bg-BG" dirty="0" smtClean="0"/>
              <a:t>на изображението (цвят, дебелина...)</a:t>
            </a:r>
          </a:p>
          <a:p>
            <a:pPr lvl="1"/>
            <a:r>
              <a:rPr lang="bg-BG" dirty="0" smtClean="0"/>
              <a:t>Избирате</a:t>
            </a:r>
            <a:r>
              <a:rPr lang="bg-BG" b="1" dirty="0" smtClean="0"/>
              <a:t> различни ефекти</a:t>
            </a:r>
          </a:p>
          <a:p>
            <a:pPr lvl="1"/>
            <a:r>
              <a:rPr lang="bg-BG" dirty="0" smtClean="0"/>
              <a:t>Избирате </a:t>
            </a:r>
            <a:r>
              <a:rPr lang="bg-BG" b="1" dirty="0" smtClean="0"/>
              <a:t>готови модели на рамки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Picture Styles </a:t>
            </a:r>
            <a:r>
              <a:rPr lang="bg-BG" dirty="0" smtClean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995" y="4721602"/>
            <a:ext cx="8814909" cy="13618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8751000" y="4721603"/>
            <a:ext cx="1755904" cy="37239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8751000" y="5099856"/>
            <a:ext cx="1755904" cy="37239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75064" y="4722832"/>
            <a:ext cx="7075936" cy="1124419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7658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Size</a:t>
            </a:r>
            <a:r>
              <a:rPr lang="en-US" b="1" dirty="0" smtClean="0"/>
              <a:t> </a:t>
            </a:r>
            <a:r>
              <a:rPr lang="bg-BG" dirty="0" smtClean="0"/>
              <a:t>можете </a:t>
            </a:r>
            <a:r>
              <a:rPr lang="bg-BG" dirty="0"/>
              <a:t>да</a:t>
            </a:r>
            <a:r>
              <a:rPr lang="bg-BG" dirty="0" smtClean="0"/>
              <a:t>:</a:t>
            </a:r>
          </a:p>
          <a:p>
            <a:pPr lvl="1"/>
            <a:r>
              <a:rPr lang="bg-BG" b="1" dirty="0"/>
              <a:t>Изрязвате</a:t>
            </a:r>
            <a:r>
              <a:rPr lang="bg-BG" dirty="0"/>
              <a:t> </a:t>
            </a:r>
            <a:r>
              <a:rPr lang="bg-BG" dirty="0" smtClean="0"/>
              <a:t>изображението</a:t>
            </a:r>
          </a:p>
          <a:p>
            <a:pPr lvl="1"/>
            <a:r>
              <a:rPr lang="bg-BG" b="1" dirty="0" smtClean="0"/>
              <a:t>Променяте размера </a:t>
            </a:r>
            <a:r>
              <a:rPr lang="bg-BG" dirty="0" smtClean="0"/>
              <a:t>на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 </a:t>
            </a:r>
            <a:r>
              <a:rPr lang="bg-BG" dirty="0" smtClean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000" y="4194000"/>
            <a:ext cx="3534207" cy="173844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206000" y="4194001"/>
            <a:ext cx="855000" cy="139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060999" y="4193999"/>
            <a:ext cx="2679207" cy="139500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584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Arrange</a:t>
            </a:r>
            <a:r>
              <a:rPr lang="en-US" b="1" dirty="0" smtClean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Премествате</a:t>
            </a:r>
            <a:r>
              <a:rPr lang="bg-BG" dirty="0"/>
              <a:t> изображението </a:t>
            </a:r>
            <a:r>
              <a:rPr lang="bg-BG" b="1" dirty="0" smtClean="0"/>
              <a:t>напред</a:t>
            </a:r>
            <a:r>
              <a:rPr lang="bg-BG" dirty="0" smtClean="0"/>
              <a:t>/</a:t>
            </a:r>
            <a:r>
              <a:rPr lang="bg-BG" b="1" dirty="0" smtClean="0"/>
              <a:t>назад</a:t>
            </a:r>
          </a:p>
          <a:p>
            <a:pPr lvl="1"/>
            <a:r>
              <a:rPr lang="bg-BG" b="1" dirty="0"/>
              <a:t>Подравните</a:t>
            </a:r>
            <a:r>
              <a:rPr lang="bg-BG" dirty="0"/>
              <a:t> </a:t>
            </a:r>
            <a:r>
              <a:rPr lang="bg-BG" dirty="0" smtClean="0"/>
              <a:t>изображението</a:t>
            </a:r>
          </a:p>
          <a:p>
            <a:pPr lvl="1"/>
            <a:r>
              <a:rPr lang="bg-BG" b="1" dirty="0" smtClean="0"/>
              <a:t>Групирате </a:t>
            </a:r>
            <a:r>
              <a:rPr lang="bg-BG" dirty="0" smtClean="0"/>
              <a:t>маркираните</a:t>
            </a:r>
            <a:r>
              <a:rPr lang="bg-BG" b="1" dirty="0" smtClean="0"/>
              <a:t> </a:t>
            </a:r>
            <a:r>
              <a:rPr lang="bg-BG" dirty="0" smtClean="0"/>
              <a:t>изображения</a:t>
            </a:r>
          </a:p>
          <a:p>
            <a:pPr lvl="1"/>
            <a:r>
              <a:rPr lang="bg-BG" b="1" dirty="0" smtClean="0"/>
              <a:t>Завъртате</a:t>
            </a:r>
            <a:r>
              <a:rPr lang="bg-BG" dirty="0" smtClean="0"/>
              <a:t>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Arrange </a:t>
            </a:r>
            <a:r>
              <a:rPr lang="bg-BG" dirty="0" smtClean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074" y="4968971"/>
            <a:ext cx="3318751" cy="152391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444442" y="4957739"/>
            <a:ext cx="2101558" cy="81464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547117" y="4957739"/>
            <a:ext cx="1225233" cy="40626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546000" y="5366118"/>
            <a:ext cx="1225233" cy="40626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547116" y="5771310"/>
            <a:ext cx="1225233" cy="40626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461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04175"/>
          </a:xfrm>
        </p:spPr>
        <p:txBody>
          <a:bodyPr/>
          <a:lstStyle/>
          <a:p>
            <a:r>
              <a:rPr lang="bg-BG" dirty="0"/>
              <a:t>Правила при създаване на </a:t>
            </a:r>
            <a:r>
              <a:rPr lang="bg-BG" dirty="0" smtClean="0"/>
              <a:t>презентация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000" y="1224000"/>
            <a:ext cx="5265000" cy="28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9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Графични обекти се вмъкват от </a:t>
            </a:r>
            <a:r>
              <a:rPr lang="bg-BG" b="1" dirty="0" smtClean="0"/>
              <a:t>падащото меню </a:t>
            </a:r>
            <a:r>
              <a:rPr lang="en-US" b="1" dirty="0" smtClean="0">
                <a:solidFill>
                  <a:schemeClr val="bg1"/>
                </a:solidFill>
              </a:rPr>
              <a:t>Shapes</a:t>
            </a:r>
            <a:r>
              <a:rPr lang="bg-BG" b="1" dirty="0" smtClean="0"/>
              <a:t> </a:t>
            </a:r>
            <a:r>
              <a:rPr lang="bg-BG" dirty="0" smtClean="0"/>
              <a:t>на </a:t>
            </a:r>
            <a:r>
              <a:rPr lang="bg-BG" b="1" dirty="0" smtClean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Illustration</a:t>
            </a:r>
            <a:r>
              <a:rPr lang="en-US" b="1" dirty="0" smtClean="0"/>
              <a:t> </a:t>
            </a:r>
            <a:r>
              <a:rPr lang="bg-BG" dirty="0" smtClean="0"/>
              <a:t>в </a:t>
            </a:r>
            <a:r>
              <a:rPr lang="bg-BG" b="1" dirty="0" smtClean="0"/>
              <a:t>менюто </a:t>
            </a:r>
            <a:r>
              <a:rPr lang="en-US" b="1" dirty="0" smtClean="0">
                <a:solidFill>
                  <a:schemeClr val="bg1"/>
                </a:solidFill>
              </a:rPr>
              <a:t>Insert </a:t>
            </a:r>
            <a:endParaRPr lang="en-US" b="1" dirty="0" smtClean="0"/>
          </a:p>
          <a:p>
            <a:r>
              <a:rPr lang="bg-BG" dirty="0" smtClean="0"/>
              <a:t>След като изберете форма, показалецът става кръстче</a:t>
            </a:r>
          </a:p>
          <a:p>
            <a:r>
              <a:rPr lang="bg-BG" dirty="0" smtClean="0"/>
              <a:t>При щракване и изтегляне с мишката се изчертава формата</a:t>
            </a:r>
            <a:endParaRPr lang="en-US" dirty="0" smtClean="0"/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Вмъкване на графични обекти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836" y="4014000"/>
            <a:ext cx="6755227" cy="2493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2927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 smtClean="0"/>
              <a:t>Форматирането</a:t>
            </a:r>
            <a:r>
              <a:rPr lang="bg-BG" dirty="0" smtClean="0"/>
              <a:t> на графични обекти се извършва от </a:t>
            </a:r>
            <a:r>
              <a:rPr lang="bg-BG" b="1" dirty="0" smtClean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Shape Styles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bg-BG" dirty="0" smtClean="0"/>
              <a:t>в </a:t>
            </a:r>
            <a:r>
              <a:rPr lang="bg-BG" b="1" dirty="0" smtClean="0"/>
              <a:t>менюто </a:t>
            </a:r>
            <a:r>
              <a:rPr lang="en-US" b="1" dirty="0" smtClean="0">
                <a:solidFill>
                  <a:schemeClr val="bg1"/>
                </a:solidFill>
              </a:rPr>
              <a:t>Shape Format</a:t>
            </a:r>
          </a:p>
          <a:p>
            <a:r>
              <a:rPr lang="bg-BG" dirty="0" smtClean="0"/>
              <a:t>От </a:t>
            </a:r>
            <a:r>
              <a:rPr lang="bg-BG" b="1" dirty="0" smtClean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Shape Styles</a:t>
            </a:r>
            <a:r>
              <a:rPr lang="bg-BG" b="1" dirty="0" smtClean="0">
                <a:solidFill>
                  <a:schemeClr val="bg1"/>
                </a:solidFill>
              </a:rPr>
              <a:t> </a:t>
            </a:r>
            <a:r>
              <a:rPr lang="bg-BG" dirty="0" smtClean="0"/>
              <a:t>можете да:</a:t>
            </a:r>
          </a:p>
          <a:p>
            <a:pPr lvl="1"/>
            <a:r>
              <a:rPr lang="bg-BG" b="1" dirty="0" smtClean="0"/>
              <a:t>Изберете образец</a:t>
            </a:r>
          </a:p>
          <a:p>
            <a:pPr lvl="1"/>
            <a:r>
              <a:rPr lang="bg-BG" b="1" dirty="0" smtClean="0"/>
              <a:t>Зададете запълване </a:t>
            </a:r>
            <a:r>
              <a:rPr lang="bg-BG" dirty="0" smtClean="0"/>
              <a:t>на фигурата</a:t>
            </a:r>
          </a:p>
          <a:p>
            <a:pPr lvl="1"/>
            <a:r>
              <a:rPr lang="bg-BG" b="1" dirty="0" smtClean="0"/>
              <a:t>Зададете контур </a:t>
            </a:r>
            <a:r>
              <a:rPr lang="bg-BG" dirty="0" smtClean="0"/>
              <a:t>на фигурата</a:t>
            </a:r>
          </a:p>
          <a:p>
            <a:pPr lvl="1"/>
            <a:r>
              <a:rPr lang="bg-BG" b="1" dirty="0" smtClean="0"/>
              <a:t>Изберете ефекти</a:t>
            </a:r>
            <a:r>
              <a:rPr lang="bg-BG" dirty="0" smtClean="0"/>
              <a:t> на фигурата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Форматиране на графични обекти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091" y="4763316"/>
            <a:ext cx="5154239" cy="15309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6605615" y="4763316"/>
            <a:ext cx="3234909" cy="112135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840524" y="4763316"/>
            <a:ext cx="1909806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850048" y="5136150"/>
            <a:ext cx="1894832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9850048" y="5508984"/>
            <a:ext cx="1894832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0854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Правила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dirty="0">
                <a:solidFill>
                  <a:schemeClr val="bg2"/>
                </a:solidFill>
              </a:rPr>
              <a:t>при </a:t>
            </a:r>
            <a:r>
              <a:rPr lang="bg-BG" sz="2800" dirty="0" smtClean="0">
                <a:solidFill>
                  <a:schemeClr val="bg2"/>
                </a:solidFill>
              </a:rPr>
              <a:t>създаване 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Структура</a:t>
            </a:r>
            <a:r>
              <a:rPr lang="bg-BG" sz="2800" dirty="0" smtClean="0">
                <a:solidFill>
                  <a:schemeClr val="bg2"/>
                </a:solidFill>
              </a:rPr>
              <a:t> 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Създаване</a:t>
            </a:r>
            <a:r>
              <a:rPr lang="bg-BG" sz="2800" dirty="0" smtClean="0">
                <a:solidFill>
                  <a:schemeClr val="bg2"/>
                </a:solidFill>
              </a:rPr>
              <a:t> и </a:t>
            </a:r>
            <a:r>
              <a:rPr lang="bg-BG" sz="2800" b="1" dirty="0" smtClean="0">
                <a:solidFill>
                  <a:schemeClr val="bg2"/>
                </a:solidFill>
              </a:rPr>
              <a:t>оформяне</a:t>
            </a:r>
            <a:r>
              <a:rPr lang="bg-BG" sz="2800" dirty="0" smtClean="0">
                <a:solidFill>
                  <a:schemeClr val="bg2"/>
                </a:solidFill>
              </a:rPr>
              <a:t> на компютърна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Вмъкване</a:t>
            </a:r>
            <a:r>
              <a:rPr lang="bg-BG" sz="2800" b="1" dirty="0" smtClean="0">
                <a:solidFill>
                  <a:schemeClr val="bg2"/>
                </a:solidFill>
              </a:rPr>
              <a:t> </a:t>
            </a:r>
            <a:r>
              <a:rPr lang="bg-BG" sz="2800" dirty="0" smtClean="0">
                <a:solidFill>
                  <a:schemeClr val="bg2"/>
                </a:solidFill>
              </a:rPr>
              <a:t>на</a:t>
            </a:r>
            <a:r>
              <a:rPr lang="bg-BG" sz="2800" b="1" dirty="0" smtClean="0">
                <a:solidFill>
                  <a:schemeClr val="bg2"/>
                </a:solidFill>
              </a:rPr>
              <a:t> изображения </a:t>
            </a:r>
            <a:r>
              <a:rPr lang="bg-BG" sz="2800" dirty="0" smtClean="0">
                <a:solidFill>
                  <a:schemeClr val="bg2"/>
                </a:solidFill>
              </a:rPr>
              <a:t>от:</a:t>
            </a:r>
          </a:p>
          <a:p>
            <a:pPr marL="914115" lvl="1">
              <a:buClr>
                <a:schemeClr val="bg2"/>
              </a:buClr>
            </a:pPr>
            <a:r>
              <a:rPr lang="bg-BG" sz="2600" b="1" dirty="0" smtClean="0">
                <a:solidFill>
                  <a:schemeClr val="bg2"/>
                </a:solidFill>
              </a:rPr>
              <a:t>Компютъра</a:t>
            </a:r>
          </a:p>
          <a:p>
            <a:pPr marL="914115" lvl="1">
              <a:buClr>
                <a:schemeClr val="bg2"/>
              </a:buClr>
            </a:pPr>
            <a:r>
              <a:rPr lang="bg-BG" sz="2600" b="1" dirty="0" smtClean="0">
                <a:solidFill>
                  <a:schemeClr val="bg2"/>
                </a:solidFill>
              </a:rPr>
              <a:t>Интернет</a:t>
            </a:r>
          </a:p>
          <a:p>
            <a:pPr marL="381049">
              <a:buClr>
                <a:schemeClr val="bg2"/>
              </a:buClr>
            </a:pPr>
            <a:r>
              <a:rPr lang="bg-BG" sz="30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Форматиране</a:t>
            </a:r>
            <a:r>
              <a:rPr lang="bg-BG" sz="3000" dirty="0" smtClean="0">
                <a:solidFill>
                  <a:schemeClr val="bg2"/>
                </a:solidFill>
              </a:rPr>
              <a:t> на </a:t>
            </a:r>
            <a:r>
              <a:rPr lang="bg-BG" sz="3000" b="1" dirty="0" smtClean="0">
                <a:solidFill>
                  <a:schemeClr val="bg2"/>
                </a:solidFill>
              </a:rPr>
              <a:t>графични</a:t>
            </a:r>
            <a:r>
              <a:rPr lang="bg-BG" sz="3000" dirty="0" smtClean="0">
                <a:solidFill>
                  <a:schemeClr val="bg2"/>
                </a:solidFill>
              </a:rPr>
              <a:t> </a:t>
            </a:r>
            <a:r>
              <a:rPr lang="bg-BG" sz="3000" b="1" dirty="0" smtClean="0">
                <a:solidFill>
                  <a:schemeClr val="bg2"/>
                </a:solidFill>
              </a:rPr>
              <a:t>обекти</a:t>
            </a:r>
            <a:r>
              <a:rPr lang="bg-BG" sz="3000" dirty="0" smtClean="0">
                <a:solidFill>
                  <a:schemeClr val="bg2"/>
                </a:solidFill>
              </a:rPr>
              <a:t> и </a:t>
            </a:r>
            <a:r>
              <a:rPr lang="bg-BG" sz="3000" b="1" dirty="0" smtClean="0">
                <a:solidFill>
                  <a:schemeClr val="bg2"/>
                </a:solidFill>
              </a:rPr>
              <a:t>изображения</a:t>
            </a:r>
            <a:endParaRPr lang="bg-BG" sz="3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1000" y="1304027"/>
            <a:ext cx="11825737" cy="194165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marL="731520" indent="-457200" algn="ctr">
              <a:buFont typeface="+mj-lt"/>
              <a:buAutoNum type="arabicPeriod"/>
            </a:pPr>
            <a:r>
              <a:rPr lang="bg-BG" sz="3600" b="1" dirty="0" smtClean="0"/>
              <a:t>Използва се подходящ дизайн, който включва съчетание на цветове, съответстващ фон, шрифтове...</a:t>
            </a:r>
            <a:endParaRPr lang="bg-BG" sz="3600" b="1" dirty="0"/>
          </a:p>
          <a:p>
            <a:endParaRPr lang="bg-BG" sz="4000" b="1" dirty="0"/>
          </a:p>
        </p:txBody>
      </p:sp>
      <p:sp>
        <p:nvSpPr>
          <p:cNvPr id="8" name="Rectangle 7"/>
          <p:cNvSpPr/>
          <p:nvPr/>
        </p:nvSpPr>
        <p:spPr>
          <a:xfrm>
            <a:off x="2231613" y="2503935"/>
            <a:ext cx="102303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✖</a:t>
            </a:r>
          </a:p>
        </p:txBody>
      </p:sp>
      <p:sp>
        <p:nvSpPr>
          <p:cNvPr id="9" name="Rectangle 8"/>
          <p:cNvSpPr/>
          <p:nvPr/>
        </p:nvSpPr>
        <p:spPr>
          <a:xfrm>
            <a:off x="8991246" y="2503934"/>
            <a:ext cx="100700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00B050"/>
                </a:solidFill>
              </a:rPr>
              <a:t>✔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31" y="3827373"/>
            <a:ext cx="4005000" cy="22563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420" y="3834866"/>
            <a:ext cx="3990657" cy="224708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8033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194165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marL="742950" indent="-457200" algn="ctr">
              <a:buFont typeface="+mj-lt"/>
              <a:buAutoNum type="arabicPeriod" startAt="2"/>
            </a:pPr>
            <a:r>
              <a:rPr lang="bg-BG" sz="3600" b="1" dirty="0" smtClean="0"/>
              <a:t>Цветът на текста трябва да е контрастен спрямо цвета на фона</a:t>
            </a:r>
            <a:endParaRPr lang="bg-BG" sz="3600" b="1" dirty="0"/>
          </a:p>
          <a:p>
            <a:endParaRPr lang="bg-BG" sz="4000" b="1" dirty="0"/>
          </a:p>
        </p:txBody>
      </p:sp>
      <p:sp>
        <p:nvSpPr>
          <p:cNvPr id="8" name="Rectangle 7"/>
          <p:cNvSpPr/>
          <p:nvPr/>
        </p:nvSpPr>
        <p:spPr>
          <a:xfrm>
            <a:off x="2211286" y="2503934"/>
            <a:ext cx="102303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✖</a:t>
            </a:r>
          </a:p>
        </p:txBody>
      </p:sp>
      <p:sp>
        <p:nvSpPr>
          <p:cNvPr id="9" name="Rectangle 8"/>
          <p:cNvSpPr/>
          <p:nvPr/>
        </p:nvSpPr>
        <p:spPr>
          <a:xfrm>
            <a:off x="8991246" y="2503934"/>
            <a:ext cx="100700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00B050"/>
                </a:solidFill>
              </a:rPr>
              <a:t>✔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14"/>
          <a:stretch/>
        </p:blipFill>
        <p:spPr>
          <a:xfrm>
            <a:off x="290999" y="3855485"/>
            <a:ext cx="4863610" cy="180662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319" y="3827373"/>
            <a:ext cx="4864608" cy="186285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5504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138766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marL="731520" indent="-457200" algn="ctr">
              <a:buFont typeface="+mj-lt"/>
              <a:buAutoNum type="arabicPeriod" startAt="3"/>
            </a:pPr>
            <a:r>
              <a:rPr lang="bg-BG" sz="3600" b="1" dirty="0" smtClean="0"/>
              <a:t>Не използвайте ярки цветове за фон на слайд</a:t>
            </a:r>
            <a:endParaRPr lang="bg-BG" sz="3600" b="1" dirty="0"/>
          </a:p>
          <a:p>
            <a:endParaRPr lang="bg-BG" sz="4000" b="1" dirty="0"/>
          </a:p>
        </p:txBody>
      </p:sp>
      <p:sp>
        <p:nvSpPr>
          <p:cNvPr id="8" name="Rectangle 7"/>
          <p:cNvSpPr/>
          <p:nvPr/>
        </p:nvSpPr>
        <p:spPr>
          <a:xfrm>
            <a:off x="2211286" y="2503934"/>
            <a:ext cx="102303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✖</a:t>
            </a:r>
          </a:p>
        </p:txBody>
      </p:sp>
      <p:sp>
        <p:nvSpPr>
          <p:cNvPr id="9" name="Rectangle 8"/>
          <p:cNvSpPr/>
          <p:nvPr/>
        </p:nvSpPr>
        <p:spPr>
          <a:xfrm>
            <a:off x="8991246" y="2503934"/>
            <a:ext cx="100700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00B050"/>
                </a:solidFill>
              </a:rPr>
              <a:t>✔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04" y="3832687"/>
            <a:ext cx="4050000" cy="227812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025" y="3827373"/>
            <a:ext cx="4059447" cy="228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6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772107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marL="731520" indent="-457200" algn="ctr">
              <a:buFont typeface="+mj-lt"/>
              <a:buAutoNum type="arabicPeriod" startAt="4"/>
            </a:pPr>
            <a:r>
              <a:rPr lang="bg-BG" sz="3600" b="1" dirty="0" smtClean="0"/>
              <a:t>Текстът трябва да е кратък и ясен</a:t>
            </a:r>
            <a:endParaRPr lang="bg-BG" sz="3600" b="1" dirty="0"/>
          </a:p>
        </p:txBody>
      </p:sp>
      <p:sp>
        <p:nvSpPr>
          <p:cNvPr id="8" name="Rectangle 7"/>
          <p:cNvSpPr/>
          <p:nvPr/>
        </p:nvSpPr>
        <p:spPr>
          <a:xfrm>
            <a:off x="2211286" y="2503934"/>
            <a:ext cx="102303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✖</a:t>
            </a:r>
          </a:p>
        </p:txBody>
      </p:sp>
      <p:sp>
        <p:nvSpPr>
          <p:cNvPr id="9" name="Rectangle 8"/>
          <p:cNvSpPr/>
          <p:nvPr/>
        </p:nvSpPr>
        <p:spPr>
          <a:xfrm>
            <a:off x="8991246" y="2503934"/>
            <a:ext cx="100700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00B050"/>
                </a:solidFill>
              </a:rPr>
              <a:t>✔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39" y="3827373"/>
            <a:ext cx="4055218" cy="22834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3827373"/>
            <a:ext cx="4055219" cy="228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Структура на компютърна </a:t>
            </a:r>
            <a:r>
              <a:rPr lang="bg-BG" dirty="0" smtClean="0"/>
              <a:t>презентация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46271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656000" y="1584000"/>
            <a:ext cx="2895068" cy="2233629"/>
            <a:chOff x="4656000" y="1584000"/>
            <a:chExt cx="2895068" cy="223362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6000" y="1584000"/>
              <a:ext cx="2895068" cy="22336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361034" y="1809000"/>
              <a:ext cx="1485000" cy="614243"/>
            </a:xfrm>
            <a:prstGeom prst="rect">
              <a:avLst/>
            </a:prstGeom>
            <a:solidFill>
              <a:srgbClr val="7FD3CB"/>
            </a:solidFill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1200" dirty="0" smtClean="0"/>
                <a:t>Структура на презентация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4505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Всяка презентация трябва да има:</a:t>
            </a:r>
          </a:p>
          <a:p>
            <a:pPr lvl="1"/>
            <a:r>
              <a:rPr lang="bg-BG" b="1" dirty="0" smtClean="0"/>
              <a:t>Ясна цел </a:t>
            </a:r>
            <a:r>
              <a:rPr lang="bg-BG" dirty="0" smtClean="0"/>
              <a:t>преди своето създаване</a:t>
            </a:r>
          </a:p>
          <a:p>
            <a:pPr lvl="1"/>
            <a:r>
              <a:rPr lang="bg-BG" b="1" dirty="0" smtClean="0"/>
              <a:t>Последователно</a:t>
            </a:r>
            <a:r>
              <a:rPr lang="bg-BG" dirty="0" smtClean="0"/>
              <a:t> и </a:t>
            </a:r>
            <a:r>
              <a:rPr lang="bg-BG" b="1" dirty="0" smtClean="0"/>
              <a:t>структурирано изготвяне</a:t>
            </a:r>
          </a:p>
          <a:p>
            <a:pPr lvl="1"/>
            <a:r>
              <a:rPr lang="bg-BG" b="1" dirty="0" smtClean="0"/>
              <a:t>Логическа връзка </a:t>
            </a:r>
            <a:r>
              <a:rPr lang="bg-BG" dirty="0" smtClean="0"/>
              <a:t>между отделните </a:t>
            </a:r>
            <a:r>
              <a:rPr lang="bg-BG" b="1" dirty="0" smtClean="0"/>
              <a:t>слайдове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Структура на презентация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26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4689</TotalTime>
  <Words>925</Words>
  <Application>Microsoft Office PowerPoint</Application>
  <PresentationFormat>Widescreen</PresentationFormat>
  <Paragraphs>179</Paragraphs>
  <Slides>34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맑은 고딕</vt:lpstr>
      <vt:lpstr>Arial</vt:lpstr>
      <vt:lpstr>Calibri</vt:lpstr>
      <vt:lpstr>Consolas</vt:lpstr>
      <vt:lpstr>Wingdings</vt:lpstr>
      <vt:lpstr>SoftUni</vt:lpstr>
      <vt:lpstr>Свободни учебни ресурси</vt:lpstr>
      <vt:lpstr>Съдържание</vt:lpstr>
      <vt:lpstr>Правила при създаване на презентация</vt:lpstr>
      <vt:lpstr>Правила</vt:lpstr>
      <vt:lpstr>Правила</vt:lpstr>
      <vt:lpstr>Правила</vt:lpstr>
      <vt:lpstr>Правила</vt:lpstr>
      <vt:lpstr>Структура на компютърна презентация</vt:lpstr>
      <vt:lpstr>Структура на презентация (1)</vt:lpstr>
      <vt:lpstr>Структура на презентация (2)</vt:lpstr>
      <vt:lpstr>Създаване на компютърна презентация</vt:lpstr>
      <vt:lpstr>Създаване на презентация в PowerPoint</vt:lpstr>
      <vt:lpstr>Дизайн на презентация</vt:lpstr>
      <vt:lpstr>Структура на оформление на елементи </vt:lpstr>
      <vt:lpstr>Добавяне на слайд</vt:lpstr>
      <vt:lpstr>Запазване на документ в PowerPoint</vt:lpstr>
      <vt:lpstr>Вмъкване и форматиране на графични обекти и изображения</vt:lpstr>
      <vt:lpstr>Вмъкване на графични изображения</vt:lpstr>
      <vt:lpstr>Вмъкване на изображения от компютъра</vt:lpstr>
      <vt:lpstr>Вмъкване на изображения от компютъра</vt:lpstr>
      <vt:lpstr>Вмъкване на изображения от компютъра</vt:lpstr>
      <vt:lpstr>Вмъкване на изображения от интернет</vt:lpstr>
      <vt:lpstr>Вмъкване на изображения от интернет</vt:lpstr>
      <vt:lpstr>Оразмеряване на изображения</vt:lpstr>
      <vt:lpstr>Форматиране на изображение</vt:lpstr>
      <vt:lpstr>Adjust панел</vt:lpstr>
      <vt:lpstr>Picture Styles панел</vt:lpstr>
      <vt:lpstr>Size панел</vt:lpstr>
      <vt:lpstr>Arrange панел</vt:lpstr>
      <vt:lpstr>Вмъкване на графични обекти</vt:lpstr>
      <vt:lpstr>Форматиране на графични обекти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Създаване на презентация и форматиране на графични обекти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213</cp:revision>
  <dcterms:created xsi:type="dcterms:W3CDTF">2018-05-23T13:08:44Z</dcterms:created>
  <dcterms:modified xsi:type="dcterms:W3CDTF">2023-10-11T15:28:06Z</dcterms:modified>
  <cp:category/>
</cp:coreProperties>
</file>

<file path=docProps/thumbnail.jpeg>
</file>